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62" r:id="rId8"/>
  </p:sldIdLst>
  <p:sldSz cx="18288000" cy="10287000"/>
  <p:notesSz cx="6797675" cy="9872663"/>
  <p:embeddedFontLst>
    <p:embeddedFont>
      <p:font typeface="TT Hoves" panose="020B0604020202020204" charset="0"/>
      <p:regular r:id="rId9"/>
    </p:embeddedFont>
    <p:embeddedFont>
      <p:font typeface="Fira Sans Light" panose="020B0604020202020204" charset="0"/>
      <p:regular r:id="rId10"/>
    </p:embeddedFont>
    <p:embeddedFont>
      <p:font typeface="Fira Sans Ultra-Bold" panose="020B0604020202020204" charset="0"/>
      <p:regular r:id="rId11"/>
    </p:embeddedFont>
    <p:embeddedFont>
      <p:font typeface="Cy Grotesk Key Bold" panose="020B0604020202020204" charset="-5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13D"/>
    <a:srgbClr val="623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2"/>
          <p:cNvSpPr/>
          <p:nvPr userDrawn="1"/>
        </p:nvSpPr>
        <p:spPr>
          <a:xfrm>
            <a:off x="0" y="210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7" Type="http://schemas.openxmlformats.org/officeDocument/2006/relationships/image" Target="../media/image34.sv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8" Type="http://schemas.openxmlformats.org/officeDocument/2006/relationships/image" Target="NULL"/><Relationship Id="rId12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jpeg"/><Relationship Id="rId15" Type="http://schemas.openxmlformats.org/officeDocument/2006/relationships/image" Target="../media/image29.jpeg"/><Relationship Id="rId10" Type="http://schemas.openxmlformats.org/officeDocument/2006/relationships/image" Target="../media/image21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0586">
            <a:off x="-3674373" y="-36371"/>
            <a:ext cx="6731779" cy="4114800"/>
          </a:xfrm>
          <a:custGeom>
            <a:avLst/>
            <a:gdLst/>
            <a:ahLst/>
            <a:cxnLst/>
            <a:rect l="l" t="t" r="r" b="b"/>
            <a:pathLst>
              <a:path w="6731779" h="4114800">
                <a:moveTo>
                  <a:pt x="0" y="0"/>
                </a:moveTo>
                <a:lnTo>
                  <a:pt x="6731779" y="0"/>
                </a:lnTo>
                <a:lnTo>
                  <a:pt x="67317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6917">
            <a:off x="14357023" y="6799665"/>
            <a:ext cx="5453480" cy="3585663"/>
          </a:xfrm>
          <a:custGeom>
            <a:avLst/>
            <a:gdLst/>
            <a:ahLst/>
            <a:cxnLst/>
            <a:rect l="l" t="t" r="r" b="b"/>
            <a:pathLst>
              <a:path w="5453480" h="3585663">
                <a:moveTo>
                  <a:pt x="0" y="0"/>
                </a:moveTo>
                <a:lnTo>
                  <a:pt x="5453480" y="0"/>
                </a:lnTo>
                <a:lnTo>
                  <a:pt x="5453480" y="3585664"/>
                </a:lnTo>
                <a:lnTo>
                  <a:pt x="0" y="358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9276">
            <a:off x="14607855" y="1090073"/>
            <a:ext cx="2505703" cy="3259451"/>
          </a:xfrm>
          <a:custGeom>
            <a:avLst/>
            <a:gdLst/>
            <a:ahLst/>
            <a:cxnLst/>
            <a:rect l="l" t="t" r="r" b="b"/>
            <a:pathLst>
              <a:path w="2505703" h="3259451">
                <a:moveTo>
                  <a:pt x="0" y="0"/>
                </a:moveTo>
                <a:lnTo>
                  <a:pt x="2505703" y="0"/>
                </a:lnTo>
                <a:lnTo>
                  <a:pt x="2505703" y="3259452"/>
                </a:lnTo>
                <a:lnTo>
                  <a:pt x="0" y="32594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8754">
            <a:off x="177732" y="7572613"/>
            <a:ext cx="2456159" cy="2509485"/>
          </a:xfrm>
          <a:custGeom>
            <a:avLst/>
            <a:gdLst/>
            <a:ahLst/>
            <a:cxnLst/>
            <a:rect l="l" t="t" r="r" b="b"/>
            <a:pathLst>
              <a:path w="2456159" h="2509485">
                <a:moveTo>
                  <a:pt x="0" y="0"/>
                </a:moveTo>
                <a:lnTo>
                  <a:pt x="2456159" y="0"/>
                </a:lnTo>
                <a:lnTo>
                  <a:pt x="2456159" y="2509485"/>
                </a:lnTo>
                <a:lnTo>
                  <a:pt x="0" y="25094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58587" y="2632087"/>
            <a:ext cx="12713859" cy="4885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5"/>
              </a:lnSpc>
            </a:pPr>
            <a:r>
              <a:rPr lang="ru-RU" sz="10621" b="1" dirty="0" smtClean="0">
                <a:latin typeface="Cy Grotesk Key Bold"/>
                <a:ea typeface="Cy Grotesk Key Bold"/>
                <a:cs typeface="Cy Grotesk Key Bold"/>
                <a:sym typeface="Cy Grotesk Key Bold"/>
              </a:rPr>
              <a:t>Ваучерное финансирование детских садов</a:t>
            </a:r>
            <a:endParaRPr lang="en-US" sz="10621" b="1" dirty="0">
              <a:latin typeface="Cy Grotesk Key Bold"/>
              <a:ea typeface="Cy Grotesk Key Bold"/>
              <a:cs typeface="Cy Grotesk Key Bold"/>
              <a:sym typeface="Cy Grotesk Key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28600" y="6210300"/>
            <a:ext cx="2590800" cy="3810000"/>
          </a:xfrm>
          <a:custGeom>
            <a:avLst/>
            <a:gdLst/>
            <a:ahLst/>
            <a:cxnLst/>
            <a:rect l="l" t="t" r="r" b="b"/>
            <a:pathLst>
              <a:path w="4562876" h="8093793">
                <a:moveTo>
                  <a:pt x="0" y="0"/>
                </a:moveTo>
                <a:lnTo>
                  <a:pt x="4562876" y="0"/>
                </a:lnTo>
                <a:lnTo>
                  <a:pt x="4562876" y="8093793"/>
                </a:lnTo>
                <a:lnTo>
                  <a:pt x="0" y="8093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6016">
            <a:off x="15002409" y="222151"/>
            <a:ext cx="3057772" cy="3124161"/>
          </a:xfrm>
          <a:custGeom>
            <a:avLst/>
            <a:gdLst/>
            <a:ahLst/>
            <a:cxnLst/>
            <a:rect l="l" t="t" r="r" b="b"/>
            <a:pathLst>
              <a:path w="3057772" h="3124161">
                <a:moveTo>
                  <a:pt x="0" y="0"/>
                </a:moveTo>
                <a:lnTo>
                  <a:pt x="3057773" y="0"/>
                </a:lnTo>
                <a:lnTo>
                  <a:pt x="3057773" y="3124161"/>
                </a:lnTo>
                <a:lnTo>
                  <a:pt x="0" y="31241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9"/>
          <p:cNvSpPr/>
          <p:nvPr/>
        </p:nvSpPr>
        <p:spPr>
          <a:xfrm>
            <a:off x="6191814" y="2612734"/>
            <a:ext cx="6182918" cy="5912416"/>
          </a:xfrm>
          <a:custGeom>
            <a:avLst/>
            <a:gdLst/>
            <a:ahLst/>
            <a:cxnLst/>
            <a:rect l="l" t="t" r="r" b="b"/>
            <a:pathLst>
              <a:path w="3883084" h="3713199">
                <a:moveTo>
                  <a:pt x="0" y="0"/>
                </a:moveTo>
                <a:lnTo>
                  <a:pt x="3883084" y="0"/>
                </a:lnTo>
                <a:lnTo>
                  <a:pt x="3883084" y="3713199"/>
                </a:lnTo>
                <a:lnTo>
                  <a:pt x="0" y="37131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75624" y="549678"/>
            <a:ext cx="8775071" cy="4916204"/>
            <a:chOff x="0" y="0"/>
            <a:chExt cx="2206283" cy="10389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6283" cy="1038989"/>
            </a:xfrm>
            <a:custGeom>
              <a:avLst/>
              <a:gdLst/>
              <a:ahLst/>
              <a:cxnLst/>
              <a:rect l="l" t="t" r="r" b="b"/>
              <a:pathLst>
                <a:path w="2206283" h="1038989">
                  <a:moveTo>
                    <a:pt x="44995" y="0"/>
                  </a:moveTo>
                  <a:lnTo>
                    <a:pt x="2161288" y="0"/>
                  </a:lnTo>
                  <a:cubicBezTo>
                    <a:pt x="2186138" y="0"/>
                    <a:pt x="2206283" y="20145"/>
                    <a:pt x="2206283" y="44995"/>
                  </a:cubicBezTo>
                  <a:lnTo>
                    <a:pt x="2206283" y="993994"/>
                  </a:lnTo>
                  <a:cubicBezTo>
                    <a:pt x="2206283" y="1005927"/>
                    <a:pt x="2201543" y="1017372"/>
                    <a:pt x="2193105" y="1025810"/>
                  </a:cubicBezTo>
                  <a:cubicBezTo>
                    <a:pt x="2184666" y="1034248"/>
                    <a:pt x="2173221" y="1038989"/>
                    <a:pt x="2161288" y="1038989"/>
                  </a:cubicBezTo>
                  <a:lnTo>
                    <a:pt x="44995" y="1038989"/>
                  </a:lnTo>
                  <a:cubicBezTo>
                    <a:pt x="33062" y="1038989"/>
                    <a:pt x="21617" y="1034248"/>
                    <a:pt x="13179" y="1025810"/>
                  </a:cubicBezTo>
                  <a:cubicBezTo>
                    <a:pt x="4741" y="1017372"/>
                    <a:pt x="0" y="1005927"/>
                    <a:pt x="0" y="993994"/>
                  </a:cubicBezTo>
                  <a:lnTo>
                    <a:pt x="0" y="44995"/>
                  </a:lnTo>
                  <a:cubicBezTo>
                    <a:pt x="0" y="33062"/>
                    <a:pt x="4741" y="21617"/>
                    <a:pt x="13179" y="13179"/>
                  </a:cubicBezTo>
                  <a:cubicBezTo>
                    <a:pt x="21617" y="4741"/>
                    <a:pt x="33062" y="0"/>
                    <a:pt x="44995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206283" cy="1038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106383" y="737970"/>
            <a:ext cx="8349656" cy="474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Ваучерное финансирование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это 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новая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ФИНАНСИРОВАНИЯ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государственного образовательного заказа на дошкольное воспитание и обучение, которая предполагает определение и закрепление за ребенком денежных средств с последующей передачей средств в организацию дошкольного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то есть средства «следуют за ребенком»</a:t>
            </a:r>
          </a:p>
          <a:p>
            <a:pPr>
              <a:lnSpc>
                <a:spcPct val="108000"/>
              </a:lnSpc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4"/>
          <p:cNvGrpSpPr/>
          <p:nvPr/>
        </p:nvGrpSpPr>
        <p:grpSpPr>
          <a:xfrm>
            <a:off x="9096041" y="5828283"/>
            <a:ext cx="8775071" cy="2710255"/>
            <a:chOff x="0" y="0"/>
            <a:chExt cx="2206283" cy="1038989"/>
          </a:xfrm>
        </p:grpSpPr>
        <p:sp>
          <p:nvSpPr>
            <p:cNvPr id="27" name="Freeform 5"/>
            <p:cNvSpPr/>
            <p:nvPr/>
          </p:nvSpPr>
          <p:spPr>
            <a:xfrm>
              <a:off x="0" y="0"/>
              <a:ext cx="2206283" cy="1038989"/>
            </a:xfrm>
            <a:custGeom>
              <a:avLst/>
              <a:gdLst/>
              <a:ahLst/>
              <a:cxnLst/>
              <a:rect l="l" t="t" r="r" b="b"/>
              <a:pathLst>
                <a:path w="2206283" h="1038989">
                  <a:moveTo>
                    <a:pt x="44995" y="0"/>
                  </a:moveTo>
                  <a:lnTo>
                    <a:pt x="2161288" y="0"/>
                  </a:lnTo>
                  <a:cubicBezTo>
                    <a:pt x="2186138" y="0"/>
                    <a:pt x="2206283" y="20145"/>
                    <a:pt x="2206283" y="44995"/>
                  </a:cubicBezTo>
                  <a:lnTo>
                    <a:pt x="2206283" y="993994"/>
                  </a:lnTo>
                  <a:cubicBezTo>
                    <a:pt x="2206283" y="1005927"/>
                    <a:pt x="2201543" y="1017372"/>
                    <a:pt x="2193105" y="1025810"/>
                  </a:cubicBezTo>
                  <a:cubicBezTo>
                    <a:pt x="2184666" y="1034248"/>
                    <a:pt x="2173221" y="1038989"/>
                    <a:pt x="2161288" y="1038989"/>
                  </a:cubicBezTo>
                  <a:lnTo>
                    <a:pt x="44995" y="1038989"/>
                  </a:lnTo>
                  <a:cubicBezTo>
                    <a:pt x="33062" y="1038989"/>
                    <a:pt x="21617" y="1034248"/>
                    <a:pt x="13179" y="1025810"/>
                  </a:cubicBezTo>
                  <a:cubicBezTo>
                    <a:pt x="4741" y="1017372"/>
                    <a:pt x="0" y="1005927"/>
                    <a:pt x="0" y="993994"/>
                  </a:cubicBezTo>
                  <a:lnTo>
                    <a:pt x="0" y="44995"/>
                  </a:lnTo>
                  <a:cubicBezTo>
                    <a:pt x="0" y="33062"/>
                    <a:pt x="4741" y="21617"/>
                    <a:pt x="13179" y="13179"/>
                  </a:cubicBezTo>
                  <a:cubicBezTo>
                    <a:pt x="21617" y="4741"/>
                    <a:pt x="33062" y="0"/>
                    <a:pt x="44995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8" name="TextBox 6"/>
            <p:cNvSpPr txBox="1"/>
            <p:nvPr/>
          </p:nvSpPr>
          <p:spPr>
            <a:xfrm>
              <a:off x="0" y="0"/>
              <a:ext cx="2206283" cy="1038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456039" y="6169991"/>
            <a:ext cx="8055073" cy="1926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Ваучер имеет строго целевое назначение — оплату образовательных услуг в детском саду, который фактически посещает конкретный ребенок.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52461" y="9207212"/>
            <a:ext cx="12897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60"/>
            <a:r>
              <a:rPr lang="ru-RU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участник – родитель!</a:t>
            </a:r>
            <a:endParaRPr 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9" y="1066807"/>
            <a:ext cx="2263505" cy="2196368"/>
          </a:xfrm>
          <a:prstGeom prst="rect">
            <a:avLst/>
          </a:prstGeom>
        </p:spPr>
      </p:pic>
      <p:sp>
        <p:nvSpPr>
          <p:cNvPr id="49" name="TextBox 2"/>
          <p:cNvSpPr txBox="1"/>
          <p:nvPr/>
        </p:nvSpPr>
        <p:spPr>
          <a:xfrm>
            <a:off x="569878" y="2388893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родителю, чтобы встать в очередь?</a:t>
            </a:r>
            <a:endParaRPr lang="en-US" sz="2800" b="1" dirty="0"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862055" y="3719004"/>
            <a:ext cx="0" cy="685145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 descr="Подать заявление на материальную помощь теперь можно в ЕЛК – Новости –  Цифровой блок НИУ ВШЭ – Национальный исследовательский университет «Высшая  школа экономи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960" y="4513317"/>
            <a:ext cx="1458073" cy="97028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850350" y="3967078"/>
            <a:ext cx="262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подает заявление в информационной системе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1917" y="6461549"/>
            <a:ext cx="1586207" cy="86901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4765067" y="6542111"/>
            <a:ext cx="3180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Дожидается выдачи ваучера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Должен активировать ваучер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2"/>
          <p:cNvSpPr txBox="1"/>
          <p:nvPr/>
        </p:nvSpPr>
        <p:spPr>
          <a:xfrm>
            <a:off x="11182506" y="2408849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родителю с ваучером?</a:t>
            </a:r>
            <a:endParaRPr lang="en-US" sz="2800" b="1" dirty="0"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9225892" y="4743585"/>
            <a:ext cx="4482" cy="3435928"/>
          </a:xfrm>
          <a:prstGeom prst="line">
            <a:avLst/>
          </a:prstGeom>
          <a:ln w="28575">
            <a:solidFill>
              <a:srgbClr val="E361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11158671" y="3349350"/>
            <a:ext cx="550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Подтверждает согласие на использование ваучера в течение 2 дней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Соединительная линия уступом 99"/>
          <p:cNvCxnSpPr>
            <a:stCxn id="114" idx="0"/>
            <a:endCxn id="117" idx="0"/>
          </p:cNvCxnSpPr>
          <p:nvPr/>
        </p:nvCxnSpPr>
        <p:spPr>
          <a:xfrm rot="5400000" flipH="1" flipV="1">
            <a:off x="13689937" y="1501372"/>
            <a:ext cx="138150" cy="6446940"/>
          </a:xfrm>
          <a:prstGeom prst="bentConnector3">
            <a:avLst>
              <a:gd name="adj1" fmla="val 39201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120" idx="0"/>
          </p:cNvCxnSpPr>
          <p:nvPr/>
        </p:nvCxnSpPr>
        <p:spPr>
          <a:xfrm>
            <a:off x="13932226" y="4311403"/>
            <a:ext cx="247" cy="33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Группа 112"/>
          <p:cNvGrpSpPr/>
          <p:nvPr/>
        </p:nvGrpSpPr>
        <p:grpSpPr>
          <a:xfrm>
            <a:off x="10229088" y="4793917"/>
            <a:ext cx="612907" cy="560118"/>
            <a:chOff x="12493493" y="3879841"/>
            <a:chExt cx="612907" cy="560118"/>
          </a:xfrm>
        </p:grpSpPr>
        <p:sp>
          <p:nvSpPr>
            <p:cNvPr id="114" name="Овал 113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12572961" y="3972754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Fira Sans Light"/>
                  <a:cs typeface="Arial" panose="020B0604020202020204" pitchFamily="34" charset="0"/>
                  <a:sym typeface="Fira Sans Light"/>
                </a:rPr>
                <a:t>ДА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6676028" y="4655767"/>
            <a:ext cx="663097" cy="560118"/>
            <a:chOff x="12493493" y="3879841"/>
            <a:chExt cx="663097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10259" y="397523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НЕТ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13461874" y="4645050"/>
            <a:ext cx="940707" cy="743142"/>
            <a:chOff x="13536166" y="7121071"/>
            <a:chExt cx="940707" cy="743142"/>
          </a:xfrm>
        </p:grpSpPr>
        <p:sp>
          <p:nvSpPr>
            <p:cNvPr id="120" name="Овал 119"/>
            <p:cNvSpPr/>
            <p:nvPr/>
          </p:nvSpPr>
          <p:spPr>
            <a:xfrm>
              <a:off x="13562817" y="7121071"/>
              <a:ext cx="887895" cy="74314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3536166" y="7158159"/>
              <a:ext cx="9407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Нет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ответа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Прямая со стрелкой 123"/>
          <p:cNvCxnSpPr/>
          <p:nvPr/>
        </p:nvCxnSpPr>
        <p:spPr>
          <a:xfrm>
            <a:off x="10535541" y="5354035"/>
            <a:ext cx="0" cy="422369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9386139" y="5844859"/>
            <a:ext cx="262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Выбирает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10535541" y="6214191"/>
            <a:ext cx="0" cy="422369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9386139" y="7935600"/>
            <a:ext cx="262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Заключает договор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16983158" y="5286459"/>
            <a:ext cx="0" cy="422369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15758663" y="5803697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очередь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аннулируется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2475710" y="6010138"/>
            <a:ext cx="31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Попадает в стоп лист на 28 дней с правом восстановления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13932227" y="5414379"/>
            <a:ext cx="0" cy="422369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4041044" y="7193347"/>
            <a:ext cx="0" cy="422369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0800000">
            <a:off x="10943704" y="5000083"/>
            <a:ext cx="1598880" cy="14614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 150"/>
          <p:cNvSpPr/>
          <p:nvPr/>
        </p:nvSpPr>
        <p:spPr>
          <a:xfrm>
            <a:off x="13018684" y="7713205"/>
            <a:ext cx="2034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После 28 если нет ответа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Соединительная линия уступом 152"/>
          <p:cNvCxnSpPr>
            <a:stCxn id="151" idx="3"/>
            <a:endCxn id="136" idx="2"/>
          </p:cNvCxnSpPr>
          <p:nvPr/>
        </p:nvCxnSpPr>
        <p:spPr>
          <a:xfrm flipV="1">
            <a:off x="15053433" y="6511583"/>
            <a:ext cx="2016544" cy="15555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672" y="6602443"/>
            <a:ext cx="2324624" cy="1239135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9772363" y="6774010"/>
            <a:ext cx="1786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теч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5 раб.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.+ 2 дня продление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82991" y="62188"/>
            <a:ext cx="12897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60"/>
            <a:r>
              <a:rPr lang="ru-RU" sz="4000" dirty="0" smtClean="0">
                <a:solidFill>
                  <a:prstClr val="black"/>
                </a:solidFill>
                <a:latin typeface="Cy Grotesk Key Bold" panose="020B0604020202020204" charset="-52"/>
                <a:cs typeface="Arial" panose="020B0604020202020204" pitchFamily="34" charset="0"/>
              </a:rPr>
              <a:t>Постановка в очередь и получение ваучера</a:t>
            </a:r>
            <a:endParaRPr lang="ru-RU" sz="4000" dirty="0">
              <a:solidFill>
                <a:prstClr val="black"/>
              </a:solidFill>
              <a:latin typeface="Cy Grotesk Key Bold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79" name="Freeform 6"/>
          <p:cNvSpPr/>
          <p:nvPr/>
        </p:nvSpPr>
        <p:spPr>
          <a:xfrm rot="664907" flipH="1">
            <a:off x="16681273" y="199172"/>
            <a:ext cx="1741050" cy="1638076"/>
          </a:xfrm>
          <a:custGeom>
            <a:avLst/>
            <a:gdLst/>
            <a:ahLst/>
            <a:cxnLst/>
            <a:rect l="l" t="t" r="r" b="b"/>
            <a:pathLst>
              <a:path w="2336840" h="2342697">
                <a:moveTo>
                  <a:pt x="0" y="0"/>
                </a:moveTo>
                <a:lnTo>
                  <a:pt x="2336840" y="0"/>
                </a:lnTo>
                <a:lnTo>
                  <a:pt x="2336840" y="2342696"/>
                </a:lnTo>
                <a:lnTo>
                  <a:pt x="0" y="234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cxnSp>
        <p:nvCxnSpPr>
          <p:cNvPr id="5" name="Соединительная линия уступом 4"/>
          <p:cNvCxnSpPr>
            <a:stCxn id="55" idx="2"/>
            <a:endCxn id="57" idx="1"/>
          </p:cNvCxnSpPr>
          <p:nvPr/>
        </p:nvCxnSpPr>
        <p:spPr>
          <a:xfrm rot="16200000" flipH="1">
            <a:off x="1112729" y="5296867"/>
            <a:ext cx="1412456" cy="17859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6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7"/>
          <p:cNvSpPr/>
          <p:nvPr/>
        </p:nvSpPr>
        <p:spPr>
          <a:xfrm rot="20034276">
            <a:off x="-466877" y="8631739"/>
            <a:ext cx="1826793" cy="2207605"/>
          </a:xfrm>
          <a:custGeom>
            <a:avLst/>
            <a:gdLst/>
            <a:ahLst/>
            <a:cxnLst/>
            <a:rect l="l" t="t" r="r" b="b"/>
            <a:pathLst>
              <a:path w="1826793" h="2207605">
                <a:moveTo>
                  <a:pt x="0" y="0"/>
                </a:moveTo>
                <a:lnTo>
                  <a:pt x="1826794" y="0"/>
                </a:lnTo>
                <a:lnTo>
                  <a:pt x="1826794" y="2207605"/>
                </a:lnTo>
                <a:lnTo>
                  <a:pt x="0" y="2207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7"/>
          <p:cNvSpPr/>
          <p:nvPr/>
        </p:nvSpPr>
        <p:spPr>
          <a:xfrm rot="167984" flipH="1">
            <a:off x="15538639" y="8446525"/>
            <a:ext cx="3248716" cy="2136030"/>
          </a:xfrm>
          <a:custGeom>
            <a:avLst/>
            <a:gdLst/>
            <a:ahLst/>
            <a:cxnLst/>
            <a:rect l="l" t="t" r="r" b="b"/>
            <a:pathLst>
              <a:path w="5453480" h="3585663">
                <a:moveTo>
                  <a:pt x="5453480" y="0"/>
                </a:moveTo>
                <a:lnTo>
                  <a:pt x="0" y="0"/>
                </a:lnTo>
                <a:lnTo>
                  <a:pt x="0" y="3585663"/>
                </a:lnTo>
                <a:lnTo>
                  <a:pt x="5453480" y="3585663"/>
                </a:lnTo>
                <a:lnTo>
                  <a:pt x="545348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4" y="2397369"/>
            <a:ext cx="1360304" cy="14567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399" y="2352000"/>
            <a:ext cx="1147503" cy="114750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612776" y="2081981"/>
            <a:ext cx="2398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Направляет заявление и необходимые документы (льгота) в ИС МИО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880119" y="2114347"/>
            <a:ext cx="3098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Недостоверная информация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50310" y="1554835"/>
            <a:ext cx="2071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Отказ в постановке на очередь (льгота)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6572" y="2672455"/>
            <a:ext cx="1292397" cy="90660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8179952" y="2081981"/>
            <a:ext cx="2758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Подтверждает полноту и соответствие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*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представленных документов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77755" y="3579063"/>
            <a:ext cx="2164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Заявления проверяются автоматически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1927" y="1150316"/>
            <a:ext cx="995363" cy="995363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11838297" y="3982360"/>
            <a:ext cx="995363" cy="995363"/>
            <a:chOff x="11963400" y="4860304"/>
            <a:chExt cx="995363" cy="995363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63400" y="4860304"/>
              <a:ext cx="995363" cy="99536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403854" y="5381724"/>
              <a:ext cx="473946" cy="473943"/>
            </a:xfrm>
            <a:prstGeom prst="rect">
              <a:avLst/>
            </a:prstGeom>
          </p:spPr>
        </p:pic>
      </p:grpSp>
      <p:sp>
        <p:nvSpPr>
          <p:cNvPr id="60" name="Прямоугольник 59"/>
          <p:cNvSpPr/>
          <p:nvPr/>
        </p:nvSpPr>
        <p:spPr>
          <a:xfrm>
            <a:off x="11191856" y="4811455"/>
            <a:ext cx="2528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Достоверная информация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470777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99201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156919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802547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48" idx="3"/>
            <a:endCxn id="50" idx="1"/>
          </p:cNvCxnSpPr>
          <p:nvPr/>
        </p:nvCxnSpPr>
        <p:spPr>
          <a:xfrm flipV="1">
            <a:off x="10938011" y="1647998"/>
            <a:ext cx="993916" cy="140347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>
            <a:off x="10926403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5410145" y="3861666"/>
            <a:ext cx="2877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Постановка на очередь в присвоенную категорию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9074" y="2576149"/>
            <a:ext cx="1147503" cy="1147503"/>
          </a:xfrm>
          <a:prstGeom prst="rect">
            <a:avLst/>
          </a:prstGeom>
        </p:spPr>
      </p:pic>
      <p:cxnSp>
        <p:nvCxnSpPr>
          <p:cNvPr id="79" name="Соединительная линия уступом 78"/>
          <p:cNvCxnSpPr/>
          <p:nvPr/>
        </p:nvCxnSpPr>
        <p:spPr>
          <a:xfrm flipV="1">
            <a:off x="14506139" y="2096154"/>
            <a:ext cx="989200" cy="102960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>
          <a:xfrm>
            <a:off x="14506139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155574" y="1150316"/>
            <a:ext cx="17980025" cy="4387032"/>
          </a:xfrm>
          <a:prstGeom prst="roundRect">
            <a:avLst/>
          </a:prstGeom>
          <a:noFill/>
          <a:ln w="9525">
            <a:solidFill>
              <a:srgbClr val="E3613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061440" y="4208894"/>
            <a:ext cx="33677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льготной категории при постановке на очередь,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является основанием для отказа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966486" y="4169538"/>
            <a:ext cx="3346696" cy="1178129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37645" y="6089881"/>
            <a:ext cx="17980026" cy="3293186"/>
          </a:xfrm>
          <a:prstGeom prst="roundRect">
            <a:avLst/>
          </a:prstGeom>
          <a:noFill/>
          <a:ln w="9525">
            <a:solidFill>
              <a:srgbClr val="E3613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1155071" y="6357856"/>
            <a:ext cx="810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Аннулирование заявления на очередь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28591" y="7254697"/>
            <a:ext cx="15396180" cy="1488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Выявление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постановки на очередь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ребенка в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данном или в другом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регионе</a:t>
            </a: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Наличие ребенка в контингенте ДО, которому оказывается услуга по ДВИО в рамках ГОЗ</a:t>
            </a: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Отсутствие временной или постоянной прописки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7645" y="48707"/>
            <a:ext cx="12897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60"/>
            <a:r>
              <a:rPr lang="ru-RU" sz="4000" dirty="0" smtClean="0">
                <a:solidFill>
                  <a:prstClr val="black"/>
                </a:solidFill>
                <a:latin typeface="Cy Grotesk Key Bold" panose="020B0604020202020204" charset="-52"/>
                <a:cs typeface="Arial" panose="020B0604020202020204" pitchFamily="34" charset="0"/>
              </a:rPr>
              <a:t>Постановка на очередь</a:t>
            </a:r>
            <a:endParaRPr lang="ru-RU" sz="4000" dirty="0">
              <a:solidFill>
                <a:prstClr val="black"/>
              </a:solidFill>
              <a:latin typeface="Cy Grotesk Key Bold" panose="020B060402020202020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9970206" y="1093395"/>
            <a:ext cx="7117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заказа на детский сад не утверждается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913C2C7-0742-4DC2-7477-15CDD7F511BD}"/>
              </a:ext>
            </a:extLst>
          </p:cNvPr>
          <p:cNvSpPr/>
          <p:nvPr/>
        </p:nvSpPr>
        <p:spPr>
          <a:xfrm>
            <a:off x="8872604" y="1845460"/>
            <a:ext cx="322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Объем государственного образовательного заказа определяется МИО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A53313F-BF14-2899-D4A3-CB8AF2CCCA7E}"/>
              </a:ext>
            </a:extLst>
          </p:cNvPr>
          <p:cNvSpPr/>
          <p:nvPr/>
        </p:nvSpPr>
        <p:spPr>
          <a:xfrm>
            <a:off x="13775543" y="4271788"/>
            <a:ext cx="35889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Детские сады участвуют в рамках проектной мощности.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сад выбирают сами родители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7869102" y="3237685"/>
            <a:ext cx="4277882" cy="2751649"/>
            <a:chOff x="8448730" y="2196074"/>
            <a:chExt cx="4277882" cy="2751649"/>
          </a:xfrm>
          <a:solidFill>
            <a:schemeClr val="bg1"/>
          </a:solidFill>
        </p:grpSpPr>
        <p:sp>
          <p:nvSpPr>
            <p:cNvPr id="44" name="AutoShape 5"/>
            <p:cNvSpPr/>
            <p:nvPr/>
          </p:nvSpPr>
          <p:spPr>
            <a:xfrm>
              <a:off x="8448730" y="2196074"/>
              <a:ext cx="4015487" cy="2751649"/>
            </a:xfrm>
            <a:prstGeom prst="rect">
              <a:avLst/>
            </a:prstGeom>
            <a:grpFill/>
          </p:spPr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9725101" y="2457163"/>
              <a:ext cx="105230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B78273-5967-93AA-C17F-530BDC7DD018}"/>
                </a:ext>
              </a:extLst>
            </p:cNvPr>
            <p:cNvSpPr txBox="1"/>
            <p:nvPr/>
          </p:nvSpPr>
          <p:spPr>
            <a:xfrm>
              <a:off x="9697571" y="3282673"/>
              <a:ext cx="1043461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D5CFD0-0D7F-DDA0-5E6A-D6A72606A1E5}"/>
                </a:ext>
              </a:extLst>
            </p:cNvPr>
            <p:cNvSpPr txBox="1"/>
            <p:nvPr/>
          </p:nvSpPr>
          <p:spPr>
            <a:xfrm>
              <a:off x="9731641" y="4116811"/>
              <a:ext cx="103534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731" y="3069180"/>
              <a:ext cx="764554" cy="764554"/>
            </a:xfrm>
            <a:prstGeom prst="rect">
              <a:avLst/>
            </a:prstGeom>
            <a:grpFill/>
          </p:spPr>
        </p:pic>
        <p:pic>
          <p:nvPicPr>
            <p:cNvPr id="61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2196075"/>
              <a:ext cx="640197" cy="73063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6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3118317"/>
              <a:ext cx="640197" cy="73063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8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699" y="4021359"/>
              <a:ext cx="640197" cy="73063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242284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324026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243931" y="4181812"/>
              <a:ext cx="133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9271752" y="2717451"/>
              <a:ext cx="709148" cy="1776774"/>
              <a:chOff x="8693956" y="2737924"/>
              <a:chExt cx="709148" cy="1776774"/>
            </a:xfrm>
            <a:grpFill/>
          </p:grpSpPr>
          <p:cxnSp>
            <p:nvCxnSpPr>
              <p:cNvPr id="91" name="Соединительная линия уступом 90"/>
              <p:cNvCxnSpPr/>
              <p:nvPr/>
            </p:nvCxnSpPr>
            <p:spPr>
              <a:xfrm rot="5400000" flipH="1" flipV="1">
                <a:off x="8601209" y="2830671"/>
                <a:ext cx="871294" cy="685800"/>
              </a:xfrm>
              <a:prstGeom prst="bentConnector3">
                <a:avLst>
                  <a:gd name="adj1" fmla="val 97703"/>
                </a:avLst>
              </a:prstGeom>
              <a:grpFill/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Соединительная линия уступом 91"/>
              <p:cNvCxnSpPr/>
              <p:nvPr/>
            </p:nvCxnSpPr>
            <p:spPr>
              <a:xfrm rot="16200000" flipH="1">
                <a:off x="8604149" y="3715743"/>
                <a:ext cx="888762" cy="709148"/>
              </a:xfrm>
              <a:prstGeom prst="bentConnector3">
                <a:avLst>
                  <a:gd name="adj1" fmla="val 101442"/>
                </a:avLst>
              </a:prstGeom>
              <a:grpFill/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>
                <a:off x="8693956" y="3609218"/>
                <a:ext cx="685800" cy="0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3907968" y="6161402"/>
            <a:ext cx="3991910" cy="2865828"/>
            <a:chOff x="10972800" y="2063900"/>
            <a:chExt cx="3657600" cy="2815334"/>
          </a:xfrm>
          <a:solidFill>
            <a:schemeClr val="bg1"/>
          </a:solidFill>
        </p:grpSpPr>
        <p:sp>
          <p:nvSpPr>
            <p:cNvPr id="43" name="AutoShape 5"/>
            <p:cNvSpPr/>
            <p:nvPr/>
          </p:nvSpPr>
          <p:spPr>
            <a:xfrm>
              <a:off x="10972800" y="2063900"/>
              <a:ext cx="3657600" cy="2815334"/>
            </a:xfrm>
            <a:prstGeom prst="rect">
              <a:avLst/>
            </a:prstGeom>
            <a:grpFill/>
          </p:spPr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6166" y="3082181"/>
              <a:ext cx="695395" cy="695395"/>
            </a:xfrm>
            <a:prstGeom prst="rect">
              <a:avLst/>
            </a:prstGeom>
            <a:grpFill/>
          </p:spPr>
        </p:pic>
        <p:pic>
          <p:nvPicPr>
            <p:cNvPr id="72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25265" y="2150514"/>
              <a:ext cx="640197" cy="73063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73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046939"/>
              <a:ext cx="640197" cy="73063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74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874872"/>
              <a:ext cx="640197" cy="730638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95" name="Соединительная линия уступом 94"/>
            <p:cNvCxnSpPr/>
            <p:nvPr/>
          </p:nvCxnSpPr>
          <p:spPr>
            <a:xfrm rot="5400000" flipH="1" flipV="1">
              <a:off x="11848625" y="2721647"/>
              <a:ext cx="871294" cy="685800"/>
            </a:xfrm>
            <a:prstGeom prst="bentConnector3">
              <a:avLst>
                <a:gd name="adj1" fmla="val 97703"/>
              </a:avLst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Соединительная линия уступом 95"/>
            <p:cNvCxnSpPr/>
            <p:nvPr/>
          </p:nvCxnSpPr>
          <p:spPr>
            <a:xfrm rot="16200000" flipH="1">
              <a:off x="11851565" y="3606719"/>
              <a:ext cx="888762" cy="709148"/>
            </a:xfrm>
            <a:prstGeom prst="bentConnector3">
              <a:avLst>
                <a:gd name="adj1" fmla="val 101442"/>
              </a:avLst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11941372" y="3500194"/>
              <a:ext cx="685800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99598" y="2303313"/>
              <a:ext cx="131752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415831" y="3147963"/>
              <a:ext cx="121299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29680" y="4034534"/>
              <a:ext cx="1334371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Фигура"/>
          <p:cNvSpPr/>
          <p:nvPr/>
        </p:nvSpPr>
        <p:spPr>
          <a:xfrm rot="19327041">
            <a:off x="11627035" y="5644317"/>
            <a:ext cx="1936706" cy="249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E3613D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1" y="4497048"/>
            <a:ext cx="1305673" cy="1398274"/>
          </a:xfrm>
          <a:prstGeom prst="rect">
            <a:avLst/>
          </a:prstGeom>
        </p:spPr>
      </p:pic>
      <p:sp>
        <p:nvSpPr>
          <p:cNvPr id="105" name="TextBox 2"/>
          <p:cNvSpPr txBox="1"/>
          <p:nvPr/>
        </p:nvSpPr>
        <p:spPr>
          <a:xfrm>
            <a:off x="533991" y="1272349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Получил ваучер.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Что делать дальше?</a:t>
            </a:r>
            <a:endParaRPr lang="en-US" sz="2800" b="1" dirty="0"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4597" y="3061974"/>
            <a:ext cx="187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Получил Ваучер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728341" y="2711091"/>
            <a:ext cx="2222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Выбирает любой ДО из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Перечня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с учетом свободных мест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2760" y="2615298"/>
            <a:ext cx="865640" cy="86564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2760" y="3704005"/>
            <a:ext cx="865640" cy="86564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2760" y="4879338"/>
            <a:ext cx="865640" cy="86564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2760" y="5989334"/>
            <a:ext cx="865640" cy="86564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31" y="4268702"/>
            <a:ext cx="2471441" cy="1268331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2758319" y="4590752"/>
            <a:ext cx="184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5 раб. дней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+ 2 дня продление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646860" y="5611569"/>
            <a:ext cx="2480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Готовит необходимые документы для зачисление в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5" name="Прямая со стрелкой 114"/>
          <p:cNvCxnSpPr>
            <a:stCxn id="106" idx="2"/>
            <a:endCxn id="104" idx="0"/>
          </p:cNvCxnSpPr>
          <p:nvPr/>
        </p:nvCxnSpPr>
        <p:spPr>
          <a:xfrm>
            <a:off x="982911" y="3769860"/>
            <a:ext cx="2877" cy="72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Соединительная линия уступом 115"/>
          <p:cNvCxnSpPr>
            <a:stCxn id="104" idx="3"/>
            <a:endCxn id="107" idx="1"/>
          </p:cNvCxnSpPr>
          <p:nvPr/>
        </p:nvCxnSpPr>
        <p:spPr>
          <a:xfrm flipV="1">
            <a:off x="1638624" y="3372811"/>
            <a:ext cx="1089717" cy="18233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endCxn id="114" idx="1"/>
          </p:cNvCxnSpPr>
          <p:nvPr/>
        </p:nvCxnSpPr>
        <p:spPr>
          <a:xfrm>
            <a:off x="1629660" y="5363598"/>
            <a:ext cx="1017200" cy="909691"/>
          </a:xfrm>
          <a:prstGeom prst="bentConnector3">
            <a:avLst>
              <a:gd name="adj1" fmla="val 552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1753619" y="8109593"/>
            <a:ext cx="3023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Заключает электронный договор с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0983" y="7880005"/>
            <a:ext cx="737420" cy="73742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" y="7945620"/>
            <a:ext cx="1305673" cy="1398274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2760" y="8197616"/>
            <a:ext cx="865640" cy="865640"/>
          </a:xfrm>
          <a:prstGeom prst="rect">
            <a:avLst/>
          </a:prstGeom>
        </p:spPr>
      </p:pic>
      <p:sp>
        <p:nvSpPr>
          <p:cNvPr id="122" name="Равнобедренный треугольник 121"/>
          <p:cNvSpPr/>
          <p:nvPr/>
        </p:nvSpPr>
        <p:spPr>
          <a:xfrm rot="10800000">
            <a:off x="-22412" y="6929510"/>
            <a:ext cx="6575612" cy="84202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AutoShape 9"/>
          <p:cNvSpPr/>
          <p:nvPr/>
        </p:nvSpPr>
        <p:spPr>
          <a:xfrm flipV="1">
            <a:off x="7269919" y="2301624"/>
            <a:ext cx="5320" cy="6331927"/>
          </a:xfrm>
          <a:prstGeom prst="line">
            <a:avLst/>
          </a:prstGeom>
          <a:ln w="1016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7471488" y="2197113"/>
            <a:ext cx="1449417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ru-K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12310408" y="4613454"/>
            <a:ext cx="1449417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ТАНЕТ</a:t>
            </a:r>
            <a:r>
              <a:rPr lang="ru-K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K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37645" y="48707"/>
            <a:ext cx="12897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60"/>
            <a:r>
              <a:rPr lang="ru-RU" sz="4000" dirty="0" smtClean="0">
                <a:solidFill>
                  <a:prstClr val="black"/>
                </a:solidFill>
                <a:latin typeface="Cy Grotesk Key Bold" panose="020B0604020202020204" charset="-52"/>
                <a:cs typeface="Arial" panose="020B0604020202020204" pitchFamily="34" charset="0"/>
              </a:rPr>
              <a:t>Получение ваучера</a:t>
            </a:r>
            <a:endParaRPr lang="ru-RU" sz="4000" dirty="0">
              <a:solidFill>
                <a:prstClr val="black"/>
              </a:solidFill>
              <a:latin typeface="Cy Grotesk Key Bold" panose="020B060402020202020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32131" y="3277027"/>
            <a:ext cx="18010931" cy="2641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91" y="1002712"/>
            <a:ext cx="1725255" cy="1674083"/>
          </a:xfrm>
          <a:prstGeom prst="rect">
            <a:avLst/>
          </a:prstGeom>
        </p:spPr>
      </p:pic>
      <p:sp>
        <p:nvSpPr>
          <p:cNvPr id="69" name="TextBox 2"/>
          <p:cNvSpPr txBox="1"/>
          <p:nvPr/>
        </p:nvSpPr>
        <p:spPr>
          <a:xfrm>
            <a:off x="4876800" y="1542948"/>
            <a:ext cx="897244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если нет свободного места в желаемой ДО</a:t>
            </a:r>
            <a:endParaRPr lang="en-US" sz="2800" b="1" dirty="0"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84" y="3687140"/>
            <a:ext cx="1305673" cy="1398274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00755" y="4153804"/>
            <a:ext cx="187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Получил Ваучер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271292" y="4014173"/>
            <a:ext cx="1876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Нет мест в желаемом саду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10" y="3900524"/>
            <a:ext cx="1022312" cy="102231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6427097" y="3900524"/>
            <a:ext cx="2295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Может выбрать временно другой детский сад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555" y="3942586"/>
            <a:ext cx="1071562" cy="107156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906000" y="3853722"/>
            <a:ext cx="2295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Подает заявку в Лист ожидания в конкретную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76455" y="3939848"/>
            <a:ext cx="999687" cy="99968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3550957" y="3675243"/>
            <a:ext cx="4301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появлении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места в ДО в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первую очередь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будет выслано приглашение и родитель может зачислен в желаемый детский сад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2"/>
          <p:cNvSpPr txBox="1"/>
          <p:nvPr/>
        </p:nvSpPr>
        <p:spPr>
          <a:xfrm>
            <a:off x="160057" y="6149809"/>
            <a:ext cx="52546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Для чего нужен Лист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354" y="6658613"/>
            <a:ext cx="9316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Чтобы ежедневно не следить за появлением мест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Чтобы  свободные места в дефицитных садах не освобождались «по договоренности среди своих»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2"/>
          <p:cNvSpPr txBox="1"/>
          <p:nvPr/>
        </p:nvSpPr>
        <p:spPr>
          <a:xfrm>
            <a:off x="155575" y="7761203"/>
            <a:ext cx="52546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Кто может воспользоваться Листом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32131" y="8586794"/>
            <a:ext cx="859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 Лист ожидания может встать только ребенок, который имеет ваучер и уже посещающий детский сад по этому ваучеру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2"/>
          <p:cNvSpPr txBox="1"/>
          <p:nvPr/>
        </p:nvSpPr>
        <p:spPr>
          <a:xfrm>
            <a:off x="9304615" y="6236736"/>
            <a:ext cx="52546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Как встать в Лист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9190912" y="6745540"/>
            <a:ext cx="931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Необходимо подать электронную заявку. Подача заявки доступна в личном кабинете родителя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2"/>
          <p:cNvSpPr txBox="1"/>
          <p:nvPr/>
        </p:nvSpPr>
        <p:spPr>
          <a:xfrm>
            <a:off x="9240609" y="8005395"/>
            <a:ext cx="829290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Какие льготы предусмотрены для Листа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126907" y="8514199"/>
            <a:ext cx="9016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Все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ваучеродержатели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равны, льготы отсутствуют. Кто раньше встал в лист ожидания, тот первым получит место. Заявления сортируются автоматически по дате и времени подачи заявления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7645" y="48707"/>
            <a:ext cx="12897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60"/>
            <a:r>
              <a:rPr lang="ru-RU" sz="4000" dirty="0" smtClean="0">
                <a:solidFill>
                  <a:prstClr val="black"/>
                </a:solidFill>
                <a:latin typeface="Cy Grotesk Key Bold" panose="020B0604020202020204" charset="-52"/>
                <a:cs typeface="Arial" panose="020B0604020202020204" pitchFamily="34" charset="0"/>
              </a:rPr>
              <a:t>Лист ожидания</a:t>
            </a:r>
            <a:endParaRPr lang="ru-RU" sz="4000" dirty="0">
              <a:solidFill>
                <a:prstClr val="black"/>
              </a:solidFill>
              <a:latin typeface="Cy Grotesk Key Bold" panose="020B060402020202020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398023">
            <a:off x="17146712" y="92162"/>
            <a:ext cx="1082242" cy="1084954"/>
          </a:xfrm>
          <a:custGeom>
            <a:avLst/>
            <a:gdLst/>
            <a:ahLst/>
            <a:cxnLst/>
            <a:rect l="l" t="t" r="r" b="b"/>
            <a:pathLst>
              <a:path w="2336840" h="2342697">
                <a:moveTo>
                  <a:pt x="0" y="0"/>
                </a:moveTo>
                <a:lnTo>
                  <a:pt x="2336840" y="0"/>
                </a:lnTo>
                <a:lnTo>
                  <a:pt x="2336840" y="2342696"/>
                </a:lnTo>
                <a:lnTo>
                  <a:pt x="0" y="234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8"/>
          <p:cNvSpPr txBox="1"/>
          <p:nvPr/>
        </p:nvSpPr>
        <p:spPr>
          <a:xfrm>
            <a:off x="752686" y="4131969"/>
            <a:ext cx="3733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 smtClean="0">
                <a:solidFill>
                  <a:srgbClr val="243037"/>
                </a:solidFill>
                <a:latin typeface="Arial" panose="020B0604020202020204" pitchFamily="34" charset="0"/>
                <a:ea typeface="TT Hoves"/>
                <a:cs typeface="Arial" panose="020B0604020202020204" pitchFamily="34" charset="0"/>
                <a:sym typeface="TT Hoves"/>
              </a:rPr>
              <a:t>Подтверждать ТАБЕЛЬ ПОСЕЩАЕМОСТИ ребенка </a:t>
            </a:r>
            <a:endParaRPr lang="en-US" dirty="0">
              <a:solidFill>
                <a:srgbClr val="243037"/>
              </a:solidFill>
              <a:latin typeface="Arial" panose="020B0604020202020204" pitchFamily="34" charset="0"/>
              <a:ea typeface="TT Hoves"/>
              <a:cs typeface="Arial" panose="020B0604020202020204" pitchFamily="34" charset="0"/>
              <a:sym typeface="TT Hoves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457200" y="212996"/>
            <a:ext cx="14706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должен делать родитель, посещающий детский сад по ваучеру</a:t>
            </a:r>
            <a:endParaRPr lang="en-US" sz="2800" b="1" dirty="0"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2540956"/>
            <a:ext cx="1305673" cy="1398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5886" y="2753795"/>
            <a:ext cx="1224164" cy="122416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834698" y="2902546"/>
            <a:ext cx="804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табель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4800072" y="2042281"/>
            <a:ext cx="1600200" cy="1143000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790110" y="2427834"/>
            <a:ext cx="1752600" cy="396090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согласен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6372193" y="1497876"/>
            <a:ext cx="311960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>
                <a:solidFill>
                  <a:srgbClr val="243037"/>
                </a:solidFill>
                <a:latin typeface="Arial" panose="020B0604020202020204" pitchFamily="34" charset="0"/>
                <a:ea typeface="TT Hoves"/>
                <a:cs typeface="Arial" panose="020B0604020202020204" pitchFamily="34" charset="0"/>
                <a:sym typeface="TT Hoves"/>
              </a:rPr>
              <a:t>Заполняет причину не согласия с приложением подтверждающих документов </a:t>
            </a:r>
            <a:endParaRPr lang="en-US" sz="2000" dirty="0">
              <a:solidFill>
                <a:srgbClr val="243037"/>
              </a:solidFill>
              <a:latin typeface="Arial" panose="020B0604020202020204" pitchFamily="34" charset="0"/>
              <a:ea typeface="TT Hoves"/>
              <a:cs typeface="Arial" panose="020B0604020202020204" pitchFamily="34" charset="0"/>
              <a:sym typeface="TT Hoves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676399" y="7921845"/>
            <a:ext cx="1075703" cy="0"/>
          </a:xfrm>
          <a:prstGeom prst="straightConnector1">
            <a:avLst/>
          </a:prstGeom>
          <a:ln>
            <a:solidFill>
              <a:srgbClr val="6237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4790110" y="3562129"/>
            <a:ext cx="1647133" cy="974117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4752752" y="3779914"/>
            <a:ext cx="1752600" cy="39609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огласен</a:t>
            </a:r>
            <a:endParaRPr lang="ru-RU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6241198" y="4439411"/>
            <a:ext cx="311960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>
                <a:solidFill>
                  <a:srgbClr val="243037"/>
                </a:solidFill>
                <a:latin typeface="Arial" panose="020B0604020202020204" pitchFamily="34" charset="0"/>
                <a:ea typeface="TT Hoves"/>
                <a:cs typeface="Arial" panose="020B0604020202020204" pitchFamily="34" charset="0"/>
                <a:sym typeface="TT Hoves"/>
              </a:rPr>
              <a:t>Подтверждает табель </a:t>
            </a:r>
            <a:endParaRPr lang="en-US" sz="2000" dirty="0">
              <a:solidFill>
                <a:srgbClr val="243037"/>
              </a:solidFill>
              <a:latin typeface="Arial" panose="020B0604020202020204" pitchFamily="34" charset="0"/>
              <a:ea typeface="TT Hoves"/>
              <a:cs typeface="Arial" panose="020B0604020202020204" pitchFamily="34" charset="0"/>
              <a:sym typeface="TT Hove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0148269" y="1093472"/>
            <a:ext cx="7488878" cy="4233701"/>
            <a:chOff x="10328067" y="1384430"/>
            <a:chExt cx="7488878" cy="4233701"/>
          </a:xfrm>
        </p:grpSpPr>
        <p:sp>
          <p:nvSpPr>
            <p:cNvPr id="32" name="Freeform 9"/>
            <p:cNvSpPr/>
            <p:nvPr/>
          </p:nvSpPr>
          <p:spPr>
            <a:xfrm>
              <a:off x="10333983" y="2392735"/>
              <a:ext cx="361060" cy="361060"/>
            </a:xfrm>
            <a:custGeom>
              <a:avLst/>
              <a:gdLst/>
              <a:ahLst/>
              <a:cxnLst/>
              <a:rect l="l" t="t" r="r" b="b"/>
              <a:pathLst>
                <a:path w="361060" h="361060">
                  <a:moveTo>
                    <a:pt x="0" y="0"/>
                  </a:moveTo>
                  <a:lnTo>
                    <a:pt x="361060" y="0"/>
                  </a:lnTo>
                  <a:lnTo>
                    <a:pt x="361060" y="361060"/>
                  </a:lnTo>
                  <a:lnTo>
                    <a:pt x="0" y="361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13"/>
            <p:cNvSpPr/>
            <p:nvPr/>
          </p:nvSpPr>
          <p:spPr>
            <a:xfrm>
              <a:off x="10328067" y="3179510"/>
              <a:ext cx="361060" cy="361060"/>
            </a:xfrm>
            <a:custGeom>
              <a:avLst/>
              <a:gdLst/>
              <a:ahLst/>
              <a:cxnLst/>
              <a:rect l="l" t="t" r="r" b="b"/>
              <a:pathLst>
                <a:path w="361060" h="361060">
                  <a:moveTo>
                    <a:pt x="0" y="0"/>
                  </a:moveTo>
                  <a:lnTo>
                    <a:pt x="361060" y="0"/>
                  </a:lnTo>
                  <a:lnTo>
                    <a:pt x="361060" y="361060"/>
                  </a:lnTo>
                  <a:lnTo>
                    <a:pt x="0" y="361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19"/>
            <p:cNvSpPr/>
            <p:nvPr/>
          </p:nvSpPr>
          <p:spPr>
            <a:xfrm>
              <a:off x="10328067" y="4044823"/>
              <a:ext cx="361060" cy="361060"/>
            </a:xfrm>
            <a:custGeom>
              <a:avLst/>
              <a:gdLst/>
              <a:ahLst/>
              <a:cxnLst/>
              <a:rect l="l" t="t" r="r" b="b"/>
              <a:pathLst>
                <a:path w="361060" h="361060">
                  <a:moveTo>
                    <a:pt x="0" y="0"/>
                  </a:moveTo>
                  <a:lnTo>
                    <a:pt x="361060" y="0"/>
                  </a:lnTo>
                  <a:lnTo>
                    <a:pt x="361060" y="361060"/>
                  </a:lnTo>
                  <a:lnTo>
                    <a:pt x="0" y="361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Прямоугольник 37"/>
            <p:cNvSpPr/>
            <p:nvPr/>
          </p:nvSpPr>
          <p:spPr>
            <a:xfrm>
              <a:off x="11066081" y="1384430"/>
              <a:ext cx="60215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6237C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Ваучер аннулируется в случаях:</a:t>
              </a:r>
            </a:p>
          </p:txBody>
        </p:sp>
        <p:sp>
          <p:nvSpPr>
            <p:cNvPr id="39" name="Freeform 19"/>
            <p:cNvSpPr/>
            <p:nvPr/>
          </p:nvSpPr>
          <p:spPr>
            <a:xfrm>
              <a:off x="10328067" y="4844070"/>
              <a:ext cx="361060" cy="361060"/>
            </a:xfrm>
            <a:custGeom>
              <a:avLst/>
              <a:gdLst/>
              <a:ahLst/>
              <a:cxnLst/>
              <a:rect l="l" t="t" r="r" b="b"/>
              <a:pathLst>
                <a:path w="361060" h="361060">
                  <a:moveTo>
                    <a:pt x="0" y="0"/>
                  </a:moveTo>
                  <a:lnTo>
                    <a:pt x="361060" y="0"/>
                  </a:lnTo>
                  <a:lnTo>
                    <a:pt x="361060" y="361060"/>
                  </a:lnTo>
                  <a:lnTo>
                    <a:pt x="0" y="361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Прямоугольник 39"/>
            <p:cNvSpPr/>
            <p:nvPr/>
          </p:nvSpPr>
          <p:spPr>
            <a:xfrm>
              <a:off x="10841918" y="2381627"/>
              <a:ext cx="45883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переезда в другой населенный пункт</a:t>
              </a:r>
              <a:endParaRPr lang="ru-RU" sz="20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0855773" y="3156944"/>
              <a:ext cx="20704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смерти ребенка</a:t>
              </a:r>
              <a:endParaRPr lang="ru-RU" sz="20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0841918" y="3786318"/>
              <a:ext cx="67938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не подтверждения табеля посещаемости в течение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2-х месяцев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подряд 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841918" y="4602468"/>
              <a:ext cx="69750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посещения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ребенком ДО без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уважительной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причины более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40 совокупных дней в течение текущего календарного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95054" y="1856045"/>
            <a:ext cx="3506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43037"/>
                </a:solidFill>
                <a:latin typeface="Arial" panose="020B0604020202020204" pitchFamily="34" charset="0"/>
                <a:ea typeface="TT Hoves"/>
                <a:cs typeface="Arial" panose="020B0604020202020204" pitchFamily="34" charset="0"/>
                <a:sym typeface="TT Hoves"/>
              </a:rPr>
              <a:t>с </a:t>
            </a:r>
            <a:r>
              <a:rPr lang="ru-RU" dirty="0" smtClean="0">
                <a:solidFill>
                  <a:srgbClr val="243037"/>
                </a:solidFill>
                <a:latin typeface="Arial" panose="020B0604020202020204" pitchFamily="34" charset="0"/>
                <a:ea typeface="TT Hoves"/>
                <a:cs typeface="Arial" panose="020B0604020202020204" pitchFamily="34" charset="0"/>
                <a:sym typeface="TT Hoves"/>
              </a:rPr>
              <a:t>1-10 </a:t>
            </a:r>
            <a:r>
              <a:rPr lang="ru-RU" dirty="0">
                <a:solidFill>
                  <a:srgbClr val="243037"/>
                </a:solidFill>
                <a:latin typeface="Arial" panose="020B0604020202020204" pitchFamily="34" charset="0"/>
                <a:ea typeface="TT Hoves"/>
                <a:cs typeface="Arial" panose="020B0604020202020204" pitchFamily="34" charset="0"/>
                <a:sym typeface="TT Hoves"/>
              </a:rPr>
              <a:t>число следующего за </a:t>
            </a:r>
            <a:r>
              <a:rPr lang="ru-RU" dirty="0" smtClean="0">
                <a:solidFill>
                  <a:srgbClr val="243037"/>
                </a:solidFill>
                <a:latin typeface="Arial" panose="020B0604020202020204" pitchFamily="34" charset="0"/>
                <a:ea typeface="TT Hoves"/>
                <a:cs typeface="Arial" panose="020B0604020202020204" pitchFamily="34" charset="0"/>
                <a:sym typeface="TT Hoves"/>
              </a:rPr>
              <a:t>отчетным месяцем</a:t>
            </a:r>
            <a:endParaRPr lang="ru-RU" dirty="0">
              <a:solidFill>
                <a:srgbClr val="243037"/>
              </a:solidFill>
              <a:latin typeface="Arial" panose="020B0604020202020204" pitchFamily="34" charset="0"/>
              <a:ea typeface="TT Hoves"/>
              <a:cs typeface="Arial" panose="020B0604020202020204" pitchFamily="34" charset="0"/>
              <a:sym typeface="TT Hoves"/>
            </a:endParaRPr>
          </a:p>
        </p:txBody>
      </p:sp>
      <p:sp>
        <p:nvSpPr>
          <p:cNvPr id="46" name="AutoShape 9"/>
          <p:cNvSpPr/>
          <p:nvPr/>
        </p:nvSpPr>
        <p:spPr>
          <a:xfrm flipV="1">
            <a:off x="9638668" y="1093472"/>
            <a:ext cx="19771" cy="4233700"/>
          </a:xfrm>
          <a:prstGeom prst="line">
            <a:avLst/>
          </a:prstGeom>
          <a:ln w="101600" cap="rnd">
            <a:solidFill>
              <a:srgbClr val="E3613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7" name="TextBox 2"/>
          <p:cNvSpPr txBox="1"/>
          <p:nvPr/>
        </p:nvSpPr>
        <p:spPr>
          <a:xfrm>
            <a:off x="457200" y="6126166"/>
            <a:ext cx="14706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Как сменить детский сад?</a:t>
            </a:r>
            <a:endParaRPr lang="en-US" sz="2800" b="1" dirty="0"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768" y="7415530"/>
            <a:ext cx="1012631" cy="101263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43" y="7271301"/>
            <a:ext cx="1080247" cy="1156860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1276699" y="8611310"/>
            <a:ext cx="2021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Отчислиться 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детского сада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834698" y="7921845"/>
            <a:ext cx="1075703" cy="0"/>
          </a:xfrm>
          <a:prstGeom prst="straightConnector1">
            <a:avLst/>
          </a:prstGeom>
          <a:ln>
            <a:solidFill>
              <a:srgbClr val="6237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793145" y="7600266"/>
            <a:ext cx="2050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Ваучер снова активируется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6734797" y="7921845"/>
            <a:ext cx="1075703" cy="0"/>
          </a:xfrm>
          <a:prstGeom prst="straightConnector1">
            <a:avLst/>
          </a:prstGeom>
          <a:ln>
            <a:solidFill>
              <a:srgbClr val="6237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3916" y="7123106"/>
            <a:ext cx="1356867" cy="1356867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7345415" y="8568294"/>
            <a:ext cx="205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желаемый сад, где есть свободные места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9253096" y="7921845"/>
            <a:ext cx="1075703" cy="0"/>
          </a:xfrm>
          <a:prstGeom prst="straightConnector1">
            <a:avLst/>
          </a:prstGeom>
          <a:ln>
            <a:solidFill>
              <a:srgbClr val="6237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0040334" y="7583885"/>
            <a:ext cx="4540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 аналогичен тому, как идет зачисление при первом получении ваучера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5388363" y="7460180"/>
            <a:ext cx="2839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в садике нет мест, запишитесь в лист ожидания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4478000" y="7921845"/>
            <a:ext cx="1075703" cy="0"/>
          </a:xfrm>
          <a:prstGeom prst="straightConnector1">
            <a:avLst/>
          </a:prstGeom>
          <a:ln>
            <a:solidFill>
              <a:srgbClr val="6237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572</Words>
  <Application>Microsoft Office PowerPoint</Application>
  <PresentationFormat>Произвольный</PresentationFormat>
  <Paragraphs>95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TT Hoves</vt:lpstr>
      <vt:lpstr>Arial</vt:lpstr>
      <vt:lpstr>Helvetica Neue Medium</vt:lpstr>
      <vt:lpstr>Fira Sans Light</vt:lpstr>
      <vt:lpstr>Fira Sans Ultra-Bold</vt:lpstr>
      <vt:lpstr>Cy Grotesk Key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Colorful Illustration Social Media Optimization Presentation</dc:title>
  <dc:creator>Наукенова Гульмира Кайдаровна</dc:creator>
  <cp:lastModifiedBy>user</cp:lastModifiedBy>
  <cp:revision>24</cp:revision>
  <cp:lastPrinted>2025-02-06T15:28:18Z</cp:lastPrinted>
  <dcterms:created xsi:type="dcterms:W3CDTF">2006-08-16T00:00:00Z</dcterms:created>
  <dcterms:modified xsi:type="dcterms:W3CDTF">2025-04-18T07:16:22Z</dcterms:modified>
  <dc:identifier>DAGTWffkXow</dc:identifier>
</cp:coreProperties>
</file>